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70" r:id="rId2"/>
    <p:sldId id="276" r:id="rId3"/>
    <p:sldId id="269" r:id="rId4"/>
    <p:sldId id="257" r:id="rId5"/>
    <p:sldId id="268" r:id="rId6"/>
    <p:sldId id="310" r:id="rId7"/>
    <p:sldId id="311" r:id="rId8"/>
    <p:sldId id="271" r:id="rId9"/>
    <p:sldId id="275" r:id="rId10"/>
    <p:sldId id="308" r:id="rId11"/>
    <p:sldId id="307" r:id="rId12"/>
    <p:sldId id="305" r:id="rId13"/>
    <p:sldId id="306" r:id="rId14"/>
    <p:sldId id="309" r:id="rId15"/>
  </p:sldIdLst>
  <p:sldSz cx="9144000" cy="5143500" type="screen16x9"/>
  <p:notesSz cx="6858000" cy="9144000"/>
  <p:embeddedFontLst>
    <p:embeddedFont>
      <p:font typeface="Hanken Grotesk" panose="020B0604020202020204" charset="0"/>
      <p:regular r:id="rId17"/>
      <p:bold r:id="rId18"/>
      <p:italic r:id="rId19"/>
      <p:boldItalic r:id="rId20"/>
    </p:embeddedFont>
    <p:embeddedFont>
      <p:font typeface="Arial Black" panose="020B0A04020102020204" pitchFamily="34" charset="0"/>
      <p:bold r:id="rId21"/>
    </p:embeddedFont>
    <p:embeddedFont>
      <p:font typeface="Figtree Black" panose="020B0604020202020204" charset="0"/>
      <p:bold r:id="rId22"/>
      <p:boldItalic r:id="rId23"/>
    </p:embeddedFont>
    <p:embeddedFont>
      <p:font typeface="Segoe UI Black" panose="020B0A02040204020203" pitchFamily="34" charset="0"/>
      <p:bold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858"/>
    <a:srgbClr val="42A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961024-5D2F-42D3-BA02-753E8F802560}">
  <a:tblStyle styleId="{B9961024-5D2F-42D3-BA02-753E8F8025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45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80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83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7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08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79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3dfeee9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3dfeee9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5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1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8" r:id="rId5"/>
    <p:sldLayoutId id="2147483665" r:id="rId6"/>
    <p:sldLayoutId id="2147483667" r:id="rId7"/>
    <p:sldLayoutId id="2147483669" r:id="rId8"/>
    <p:sldLayoutId id="2147483672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911833" y="216340"/>
            <a:ext cx="7160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spc="1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Государственное бюджетное общеобразовательное учреждение города Москвы</a:t>
            </a:r>
          </a:p>
          <a:p>
            <a:pPr algn="ctr"/>
            <a:r>
              <a:rPr lang="ru-RU" sz="2000" b="1" spc="1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«Школа № 1501»</a:t>
            </a:r>
          </a:p>
        </p:txBody>
      </p:sp>
      <p:sp>
        <p:nvSpPr>
          <p:cNvPr id="64" name="Google Shape;289;p33"/>
          <p:cNvSpPr txBox="1">
            <a:spLocks/>
          </p:cNvSpPr>
          <p:nvPr/>
        </p:nvSpPr>
        <p:spPr>
          <a:xfrm>
            <a:off x="499644" y="1786371"/>
            <a:ext cx="7984693" cy="203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ru-RU" sz="2700" b="1" dirty="0" smtClean="0">
                <a:solidFill>
                  <a:schemeClr val="bg1">
                    <a:lumMod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Разработка дополнительных систем ЛА (Летательных Аппаратов), предотвращающих срыв воздушного потока (сваливание)</a:t>
            </a:r>
            <a:r>
              <a:rPr lang="ru-RU" sz="40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ru-RU" sz="40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234" y="3923411"/>
            <a:ext cx="811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5C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проекта: </a:t>
            </a:r>
            <a:r>
              <a:rPr lang="ru-RU" sz="20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Лихницкий</a:t>
            </a:r>
            <a:r>
              <a:rPr lang="ru-RU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Тимофей, Перми</a:t>
            </a:r>
            <a:r>
              <a:rPr lang="ru-RU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ова Ульяна, 10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234" y="4259927"/>
            <a:ext cx="7578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spc="10" dirty="0">
                <a:solidFill>
                  <a:srgbClr val="5C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ru-RU" sz="2000" b="1" spc="1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Шишов Егор Алексеевич, Младший научный сотрудник ИФА им. А.М. Обухова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6;p37"/>
          <p:cNvSpPr txBox="1">
            <a:spLocks noGrp="1"/>
          </p:cNvSpPr>
          <p:nvPr>
            <p:ph type="title"/>
          </p:nvPr>
        </p:nvSpPr>
        <p:spPr>
          <a:xfrm>
            <a:off x="213353" y="91440"/>
            <a:ext cx="4053847" cy="75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2" name="Google Shape;770;p56"/>
          <p:cNvCxnSpPr/>
          <p:nvPr/>
        </p:nvCxnSpPr>
        <p:spPr>
          <a:xfrm flipH="1">
            <a:off x="1" y="1078992"/>
            <a:ext cx="1097279" cy="10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1097280" y="846351"/>
            <a:ext cx="753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реобразование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показаний напряжения в перепад давления, а затем и в 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скорость 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9" y="1672815"/>
            <a:ext cx="4840489" cy="31711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51" y="4574171"/>
            <a:ext cx="1366217" cy="2697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2865" y="3348829"/>
            <a:ext cx="1569591" cy="2302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54" y="1806553"/>
            <a:ext cx="1497702" cy="2036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319" y="2937179"/>
            <a:ext cx="1501223" cy="2075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475" y="3638109"/>
            <a:ext cx="500063" cy="22118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764" y="3064944"/>
            <a:ext cx="498041" cy="22726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236" y="1760737"/>
            <a:ext cx="2320453" cy="42028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315" y="2525741"/>
            <a:ext cx="2841971" cy="41143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5236" y="4338154"/>
            <a:ext cx="3027007" cy="4720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315" y="3258374"/>
            <a:ext cx="3377623" cy="8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6;p37"/>
          <p:cNvSpPr txBox="1">
            <a:spLocks noGrp="1"/>
          </p:cNvSpPr>
          <p:nvPr>
            <p:ph type="title"/>
          </p:nvPr>
        </p:nvSpPr>
        <p:spPr>
          <a:xfrm>
            <a:off x="213353" y="91440"/>
            <a:ext cx="4053847" cy="75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2" name="Google Shape;770;p56"/>
          <p:cNvCxnSpPr/>
          <p:nvPr/>
        </p:nvCxnSpPr>
        <p:spPr>
          <a:xfrm flipH="1">
            <a:off x="1" y="1078992"/>
            <a:ext cx="1097279" cy="10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1040462" y="784600"/>
            <a:ext cx="76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Выбрана среда разработки и язык программирования,</a:t>
            </a:r>
          </a:p>
          <a:p>
            <a:r>
              <a:rPr lang="ru-RU" sz="20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</a:t>
            </a: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ыла начата работа над составлением программ</a:t>
            </a:r>
            <a:endParaRPr lang="ru-RU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3" y="3815204"/>
            <a:ext cx="2805843" cy="6885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515" y="1371230"/>
            <a:ext cx="3665961" cy="24439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45" y="1826628"/>
            <a:ext cx="5405569" cy="26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336;p37"/>
          <p:cNvSpPr txBox="1">
            <a:spLocks noGrp="1"/>
          </p:cNvSpPr>
          <p:nvPr>
            <p:ph type="title"/>
          </p:nvPr>
        </p:nvSpPr>
        <p:spPr>
          <a:xfrm>
            <a:off x="256024" y="347333"/>
            <a:ext cx="9272023" cy="81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Перспективы дальнейшего развития</a:t>
            </a:r>
            <a:endParaRPr sz="3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011" y="2054352"/>
            <a:ext cx="7242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Принятие наших рекомендаций поможет существенно снизить количество инцидентов, связанных со сваливанием. Также разработанные нами системы сигнализаций соответствуют задаче улучшения безопасности полётов. А </a:t>
            </a: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это - главная </a:t>
            </a:r>
            <a:r>
              <a:rPr lang="ru-RU" sz="20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задача всей </a:t>
            </a: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авиации.</a:t>
            </a:r>
            <a:endParaRPr lang="ru-RU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Google Shape;770;p56"/>
          <p:cNvCxnSpPr/>
          <p:nvPr/>
        </p:nvCxnSpPr>
        <p:spPr>
          <a:xfrm flipH="1">
            <a:off x="0" y="2742393"/>
            <a:ext cx="1097279" cy="10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9395;p75"/>
          <p:cNvSpPr/>
          <p:nvPr/>
        </p:nvSpPr>
        <p:spPr>
          <a:xfrm>
            <a:off x="4075550" y="1246936"/>
            <a:ext cx="712853" cy="718719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3285899" y="442913"/>
            <a:ext cx="2177209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И</a:t>
            </a:r>
            <a:r>
              <a:rPr lang="ru-RU" sz="4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тоги</a:t>
            </a:r>
            <a:endParaRPr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72" y="599642"/>
            <a:ext cx="564349" cy="564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947" y="1551553"/>
            <a:ext cx="43465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Проведен анализ авиакатастроф, причиной которых являлось сваливание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Выявлены наиболее частые причины возникновения сваливания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Разработан ряд рекомендаций, повышающих безопасность полета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56229" y="1320720"/>
            <a:ext cx="381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Собран корпус демонстрационной установки</a:t>
            </a:r>
          </a:p>
          <a:p>
            <a:endParaRPr lang="ru-RU" sz="16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Составлены </a:t>
            </a: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программы расчета полетных параметров, для сигнализационной установки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Проведены т</a:t>
            </a:r>
            <a:r>
              <a:rPr lang="ru-RU" sz="1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есты программ </a:t>
            </a:r>
            <a:r>
              <a:rPr lang="ru-RU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и инженерных систем на совместимость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72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6576" y="493792"/>
            <a:ext cx="7991184" cy="786367"/>
          </a:xfrm>
        </p:spPr>
        <p:txBody>
          <a:bodyPr/>
          <a:lstStyle/>
          <a:p>
            <a:r>
              <a:rPr lang="ru-RU" sz="44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  <a:endParaRPr lang="ru-RU" sz="4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55264" y="1376760"/>
            <a:ext cx="2395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Наши контакты:</a:t>
            </a:r>
            <a:endParaRPr lang="ru-RU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1"/>
          <a:stretch/>
        </p:blipFill>
        <p:spPr>
          <a:xfrm>
            <a:off x="756576" y="1776870"/>
            <a:ext cx="2455303" cy="2323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184" y="4358640"/>
            <a:ext cx="3761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Перминова Ульяна Дмитриевна</a:t>
            </a:r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0"/>
          <a:stretch/>
        </p:blipFill>
        <p:spPr>
          <a:xfrm>
            <a:off x="5380821" y="1776870"/>
            <a:ext cx="2531788" cy="23232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9680" y="4425290"/>
            <a:ext cx="368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Лихницкий</a:t>
            </a:r>
            <a:r>
              <a:rPr lang="ru-RU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Тимофей Алексеевич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>
            <a:spLocks noGrp="1"/>
          </p:cNvSpPr>
          <p:nvPr>
            <p:ph type="title"/>
          </p:nvPr>
        </p:nvSpPr>
        <p:spPr>
          <a:xfrm>
            <a:off x="275313" y="250260"/>
            <a:ext cx="58721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Актуальность и проблема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753" y="1055634"/>
            <a:ext cx="53532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Ограниченная функциональность существующих систем безопасности</a:t>
            </a:r>
          </a:p>
          <a:p>
            <a:endParaRPr lang="ru-RU" sz="2000" dirty="0" smtClean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Выход из строя датчиков ППД (приема полного давления)</a:t>
            </a:r>
            <a:endParaRPr lang="en-US" sz="2000" dirty="0" smtClean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Дезориентация и неправильные действия пилотов при возникшем сваливании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Недостатки системы </a:t>
            </a:r>
            <a:r>
              <a:rPr lang="en-US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TO/GA (</a:t>
            </a: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авиакатастрофа </a:t>
            </a:r>
            <a:r>
              <a:rPr lang="en-US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A300 </a:t>
            </a:r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 Нагое)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42" y="536610"/>
            <a:ext cx="2735118" cy="17647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416" y="2484194"/>
            <a:ext cx="2549344" cy="2280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293280" y="195088"/>
            <a:ext cx="2748624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Цель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280" y="1712975"/>
            <a:ext cx="5686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 создать дополнительные системы сигнализации, предотвращающие сваливание летательных аппаратов</a:t>
            </a:r>
            <a:endParaRPr lang="ru-RU" sz="28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4" y="1335024"/>
            <a:ext cx="2848401" cy="2755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282433" y="59052"/>
            <a:ext cx="2492592" cy="749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Задачи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0302" y="767898"/>
            <a:ext cx="27614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Теоретические</a:t>
            </a:r>
            <a:endParaRPr lang="ru-RU" sz="25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" name="Google Shape;361;p37"/>
          <p:cNvGrpSpPr/>
          <p:nvPr/>
        </p:nvGrpSpPr>
        <p:grpSpPr>
          <a:xfrm>
            <a:off x="1953775" y="511813"/>
            <a:ext cx="343700" cy="343725"/>
            <a:chOff x="5493613" y="1976825"/>
            <a:chExt cx="343700" cy="343725"/>
          </a:xfrm>
        </p:grpSpPr>
        <p:sp>
          <p:nvSpPr>
            <p:cNvPr id="9" name="Google Shape;362;p37"/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;p37"/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4;p37"/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5;p37"/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6;p37"/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7;p37"/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8;p37"/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9;p37"/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443314" y="767898"/>
            <a:ext cx="27614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Практические</a:t>
            </a:r>
            <a:endParaRPr lang="ru-RU" sz="25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8" name="Google Shape;1055;p61"/>
          <p:cNvGrpSpPr/>
          <p:nvPr/>
        </p:nvGrpSpPr>
        <p:grpSpPr>
          <a:xfrm>
            <a:off x="6517033" y="467288"/>
            <a:ext cx="343975" cy="344100"/>
            <a:chOff x="1003188" y="1986175"/>
            <a:chExt cx="343975" cy="344100"/>
          </a:xfrm>
        </p:grpSpPr>
        <p:sp>
          <p:nvSpPr>
            <p:cNvPr id="19" name="Google Shape;1056;p61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7;p61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704" y="1301925"/>
            <a:ext cx="4614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Изучение явления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сваливания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Анализ авиакатастроф, причиной которых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является сваливание</a:t>
            </a:r>
          </a:p>
          <a:p>
            <a:endParaRPr lang="ru-RU" sz="15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Выделение </a:t>
            </a: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факторов, приводящих к развитию ОПП у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ЛА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Изучение уже существующих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систем безопасности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Составление рекомендаций производителям</a:t>
            </a:r>
            <a:r>
              <a:rPr lang="ru-RU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ВС по недопущению сваливания ЛА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1648" y="1079364"/>
            <a:ext cx="43587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 Разработка ПО для анализа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данных датчика </a:t>
            </a:r>
            <a:r>
              <a:rPr lang="en-US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MPXV7002DP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описывающих полёт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ЛА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Расчёт зависимости параметров нормального полёта от состояния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атмосферы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Создание демонстрационной </a:t>
            </a:r>
            <a:r>
              <a:rPr lang="ru-RU" sz="15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установки</a:t>
            </a:r>
          </a:p>
          <a:p>
            <a:endParaRPr lang="ru-RU" sz="1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Тестирование программ и инженерных систем на совместимость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336;p37"/>
          <p:cNvSpPr txBox="1">
            <a:spLocks noGrp="1"/>
          </p:cNvSpPr>
          <p:nvPr>
            <p:ph type="title"/>
          </p:nvPr>
        </p:nvSpPr>
        <p:spPr>
          <a:xfrm>
            <a:off x="298697" y="341237"/>
            <a:ext cx="4053847" cy="81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697" y="1499370"/>
            <a:ext cx="4913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Успешно изучено явление сваливания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Составлены подробные </a:t>
            </a:r>
            <a:r>
              <a:rPr lang="ru-RU" sz="18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рекомендации, </a:t>
            </a: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учитывающие недостатки существующих систем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 smtClean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Проведен анализ </a:t>
            </a:r>
            <a:r>
              <a:rPr lang="ru-RU" sz="18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зависимости </a:t>
            </a: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параметров </a:t>
            </a:r>
            <a:r>
              <a:rPr lang="ru-RU" sz="18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нормального полёта </a:t>
            </a:r>
            <a:r>
              <a:rPr lang="ru-RU" sz="18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от </a:t>
            </a:r>
            <a:r>
              <a:rPr lang="ru-RU" sz="1800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погодных условий </a:t>
            </a:r>
            <a:endParaRPr lang="ru-RU" sz="1800" dirty="0" smtClean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146383"/>
            <a:ext cx="3215309" cy="3215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6;p37"/>
          <p:cNvSpPr txBox="1">
            <a:spLocks noGrp="1"/>
          </p:cNvSpPr>
          <p:nvPr>
            <p:ph type="title"/>
          </p:nvPr>
        </p:nvSpPr>
        <p:spPr>
          <a:xfrm>
            <a:off x="179228" y="99100"/>
            <a:ext cx="4053847" cy="81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Google Shape;770;p56"/>
          <p:cNvCxnSpPr/>
          <p:nvPr/>
        </p:nvCxnSpPr>
        <p:spPr>
          <a:xfrm flipV="1">
            <a:off x="3155674" y="1"/>
            <a:ext cx="2" cy="8071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3040378" y="222338"/>
            <a:ext cx="601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зависимост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ь</a:t>
            </a:r>
            <a:r>
              <a:rPr lang="ru-RU" sz="1600" b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полётных параметров от состояния окружающего атмосферного воздуха</a:t>
            </a:r>
            <a:endParaRPr lang="ru-RU" sz="16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15" y="622444"/>
            <a:ext cx="2070630" cy="9941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7" y="752170"/>
            <a:ext cx="2144367" cy="8643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07" y="1649589"/>
            <a:ext cx="248002" cy="3265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67" y="1997100"/>
            <a:ext cx="398913" cy="40320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4" y="3311843"/>
            <a:ext cx="252916" cy="36697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06" y="2400301"/>
            <a:ext cx="236616" cy="43332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593" y="2866644"/>
            <a:ext cx="359236" cy="3947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6280" y="1723323"/>
            <a:ext cx="187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подъёмная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сила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829" y="2084589"/>
            <a:ext cx="314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 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</a:t>
            </a:r>
            <a:r>
              <a:rPr lang="ru-RU" dirty="0" smtClean="0"/>
              <a:t> </a:t>
            </a:r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коэффициент подъемной силы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280" y="2554601"/>
            <a:ext cx="3516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плотность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воздуха на высоте полёта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280" y="2993835"/>
            <a:ext cx="292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скорость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набегающего потока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280" y="3371941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</a:t>
            </a:r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лощадь крыла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4726" y="1616566"/>
            <a:ext cx="355870" cy="44952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4726" y="2932472"/>
            <a:ext cx="234947" cy="37360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4726" y="2534123"/>
            <a:ext cx="234680" cy="317954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189" y="2021816"/>
            <a:ext cx="236616" cy="43332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75805" y="1647126"/>
            <a:ext cx="3540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атмосферное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(статическое) давление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9406" y="2139351"/>
            <a:ext cx="35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плотность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воздуха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2661" y="3013150"/>
            <a:ext cx="35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газовая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постоянная воздуха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92661" y="2574255"/>
            <a:ext cx="35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-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т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ермодинамическая </a:t>
            </a:r>
            <a:r>
              <a:rPr lang="ru-RU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т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емпература</a:t>
            </a:r>
            <a:endParaRPr lang="ru-RU" sz="1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75" y="3212133"/>
            <a:ext cx="1605617" cy="49662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5937">
            <a:off x="2604078" y="3058494"/>
            <a:ext cx="353944" cy="96194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4414">
            <a:off x="5283033" y="3052412"/>
            <a:ext cx="353944" cy="96194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83" y="3154623"/>
            <a:ext cx="1629907" cy="98863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41120" y="4014301"/>
            <a:ext cx="6568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 Black" panose="020B0A04020102020204" pitchFamily="34" charset="0"/>
              </a:rPr>
              <a:t>При установившимся полёте скорость должна квадратично </a:t>
            </a:r>
            <a:r>
              <a:rPr lang="ru-RU" sz="1600" dirty="0" smtClean="0">
                <a:latin typeface="Arial Black" panose="020B0A04020102020204" pitchFamily="34" charset="0"/>
              </a:rPr>
              <a:t>увеличиваться</a:t>
            </a:r>
            <a:r>
              <a:rPr lang="en-US" sz="1600" dirty="0" smtClean="0">
                <a:latin typeface="Arial Black" panose="020B0A04020102020204" pitchFamily="34" charset="0"/>
              </a:rPr>
              <a:t> </a:t>
            </a:r>
            <a:r>
              <a:rPr lang="ru-RU" sz="1600" dirty="0" smtClean="0">
                <a:latin typeface="Arial Black" panose="020B0A04020102020204" pitchFamily="34" charset="0"/>
              </a:rPr>
              <a:t>относительно </a:t>
            </a:r>
            <a:r>
              <a:rPr lang="ru-RU" sz="1600" dirty="0">
                <a:latin typeface="Arial Black" panose="020B0A04020102020204" pitchFamily="34" charset="0"/>
              </a:rPr>
              <a:t>значения температуры</a:t>
            </a:r>
          </a:p>
        </p:txBody>
      </p:sp>
    </p:spTree>
    <p:extLst>
      <p:ext uri="{BB962C8B-B14F-4D97-AF65-F5344CB8AC3E}">
        <p14:creationId xmlns:p14="http://schemas.microsoft.com/office/powerpoint/2010/main" val="3851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6;p37"/>
          <p:cNvSpPr txBox="1">
            <a:spLocks noGrp="1"/>
          </p:cNvSpPr>
          <p:nvPr>
            <p:ph type="title"/>
          </p:nvPr>
        </p:nvSpPr>
        <p:spPr>
          <a:xfrm>
            <a:off x="179228" y="99100"/>
            <a:ext cx="4053847" cy="81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Google Shape;770;p56"/>
          <p:cNvCxnSpPr/>
          <p:nvPr/>
        </p:nvCxnSpPr>
        <p:spPr>
          <a:xfrm flipV="1">
            <a:off x="3155674" y="1"/>
            <a:ext cx="2" cy="8071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3040378" y="222338"/>
            <a:ext cx="601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зависимост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ь</a:t>
            </a:r>
            <a:r>
              <a:rPr lang="ru-RU" sz="1600" b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полётных параметров от состояния окружающего атмосферного воздуха</a:t>
            </a:r>
            <a:endParaRPr lang="ru-RU" sz="16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1" y="967010"/>
            <a:ext cx="3818146" cy="3070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078" y="4189343"/>
            <a:ext cx="38181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smtClean="0">
                <a:latin typeface="Arial Black" panose="020B0A04020102020204" pitchFamily="34" charset="0"/>
              </a:rPr>
              <a:t>График</a:t>
            </a:r>
            <a:r>
              <a:rPr lang="en-US" sz="1300" dirty="0">
                <a:latin typeface="Arial Black" panose="020B0A04020102020204" pitchFamily="34" charset="0"/>
              </a:rPr>
              <a:t>,</a:t>
            </a:r>
            <a:r>
              <a:rPr lang="ru-RU" sz="1300" dirty="0" smtClean="0">
                <a:latin typeface="Arial Black" panose="020B0A04020102020204" pitchFamily="34" charset="0"/>
              </a:rPr>
              <a:t> построенный с помощью библиотеки </a:t>
            </a:r>
            <a:r>
              <a:rPr lang="en-US" sz="1300" dirty="0">
                <a:latin typeface="Arial Black" panose="020B0A04020102020204" pitchFamily="34" charset="0"/>
              </a:rPr>
              <a:t>P</a:t>
            </a:r>
            <a:r>
              <a:rPr lang="en-US" sz="1300" dirty="0" smtClean="0">
                <a:latin typeface="Arial Black" panose="020B0A04020102020204" pitchFamily="34" charset="0"/>
              </a:rPr>
              <a:t>ython </a:t>
            </a:r>
            <a:r>
              <a:rPr lang="en-US" sz="1300" dirty="0" err="1" smtClean="0">
                <a:latin typeface="Arial Black" panose="020B0A04020102020204" pitchFamily="34" charset="0"/>
              </a:rPr>
              <a:t>matplotlib</a:t>
            </a:r>
            <a:endParaRPr lang="ru-RU" sz="13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24246"/>
          <a:stretch/>
        </p:blipFill>
        <p:spPr>
          <a:xfrm>
            <a:off x="4282510" y="967010"/>
            <a:ext cx="4475899" cy="307090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611386" y="4189342"/>
            <a:ext cx="38181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smtClean="0">
                <a:latin typeface="Arial Black" panose="020B0A04020102020204" pitchFamily="34" charset="0"/>
              </a:rPr>
              <a:t>График</a:t>
            </a:r>
            <a:r>
              <a:rPr lang="en-US" sz="1300" dirty="0">
                <a:latin typeface="Arial Black" panose="020B0A04020102020204" pitchFamily="34" charset="0"/>
              </a:rPr>
              <a:t>,</a:t>
            </a:r>
            <a:r>
              <a:rPr lang="ru-RU" sz="1300" dirty="0" smtClean="0">
                <a:latin typeface="Arial Black" panose="020B0A04020102020204" pitchFamily="34" charset="0"/>
              </a:rPr>
              <a:t> построенный с помощью графического калькулятора </a:t>
            </a:r>
            <a:r>
              <a:rPr lang="en-US" sz="1300" dirty="0" err="1" smtClean="0">
                <a:latin typeface="Arial Black" panose="020B0A04020102020204" pitchFamily="34" charset="0"/>
              </a:rPr>
              <a:t>Desmos</a:t>
            </a:r>
            <a:endParaRPr lang="ru-RU" sz="13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6;p37"/>
          <p:cNvSpPr txBox="1">
            <a:spLocks noGrp="1"/>
          </p:cNvSpPr>
          <p:nvPr>
            <p:ph type="title"/>
          </p:nvPr>
        </p:nvSpPr>
        <p:spPr>
          <a:xfrm>
            <a:off x="243833" y="146165"/>
            <a:ext cx="4053847" cy="81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Google Shape;770;p56"/>
          <p:cNvCxnSpPr/>
          <p:nvPr/>
        </p:nvCxnSpPr>
        <p:spPr>
          <a:xfrm flipH="1">
            <a:off x="1" y="1078992"/>
            <a:ext cx="1097279" cy="10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112514" y="929597"/>
            <a:ext cx="5202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Собран корпус демонстрационной установки</a:t>
            </a:r>
            <a:endParaRPr lang="ru-RU" sz="25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8" y="2095465"/>
            <a:ext cx="3175268" cy="26639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78" y="468539"/>
            <a:ext cx="2339314" cy="3014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8872" y="3483081"/>
            <a:ext cx="2319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Оргстекло 500х700х10 мм</a:t>
            </a:r>
            <a:endParaRPr lang="ru-RU" sz="2000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6;p37"/>
          <p:cNvSpPr txBox="1">
            <a:spLocks noGrp="1"/>
          </p:cNvSpPr>
          <p:nvPr>
            <p:ph type="title"/>
          </p:nvPr>
        </p:nvSpPr>
        <p:spPr>
          <a:xfrm>
            <a:off x="213353" y="91440"/>
            <a:ext cx="4053847" cy="75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Ход работы</a:t>
            </a:r>
            <a:endParaRPr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2" name="Google Shape;770;p56"/>
          <p:cNvCxnSpPr/>
          <p:nvPr/>
        </p:nvCxnSpPr>
        <p:spPr>
          <a:xfrm flipH="1">
            <a:off x="1" y="1078992"/>
            <a:ext cx="1097279" cy="10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1170432" y="926592"/>
            <a:ext cx="45963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Подобраны компоненты для программирования сигнализационной установки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340997" y="3670937"/>
            <a:ext cx="460310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Дифференциальная трубка PX4 для воздушной скорости + </a:t>
            </a:r>
            <a:r>
              <a:rPr lang="ru-RU" sz="1300" b="1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датчик </a:t>
            </a:r>
            <a:r>
              <a:rPr lang="ru-RU" sz="1300" b="1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скорости для </a:t>
            </a:r>
            <a:r>
              <a:rPr lang="ru-RU" sz="1300" b="1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полета</a:t>
            </a:r>
            <a:r>
              <a:rPr lang="en-US" sz="1300" b="1" dirty="0" smtClean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MPXV7002DP</a:t>
            </a:r>
            <a:endParaRPr lang="ru-RU" sz="13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1" y="1976429"/>
            <a:ext cx="3346895" cy="2465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791" y="4514628"/>
            <a:ext cx="312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Контроллер </a:t>
            </a:r>
            <a:r>
              <a:rPr lang="en-US" b="1" dirty="0">
                <a:solidFill>
                  <a:srgbClr val="5C585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Arduino Uno R3 </a:t>
            </a:r>
            <a:endParaRPr lang="ru-RU" b="1" dirty="0">
              <a:solidFill>
                <a:srgbClr val="5C585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99" y="1891516"/>
            <a:ext cx="2195746" cy="17794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57" y="326695"/>
            <a:ext cx="2496677" cy="2062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85663" y="4468461"/>
            <a:ext cx="423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*</a:t>
            </a:r>
            <a:r>
              <a:rPr lang="ru-RU" sz="1000" b="1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более подробную характеристику датчика можно найти в файле </a:t>
            </a:r>
            <a:r>
              <a:rPr lang="en-US" sz="1000" b="1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MPXV7002DP_datasheet.pdf</a:t>
            </a:r>
            <a:r>
              <a:rPr lang="ru-RU" sz="1000" b="1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в нашем </a:t>
            </a:r>
            <a:r>
              <a:rPr lang="ru-RU" sz="1000" b="1" dirty="0" err="1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репозитории</a:t>
            </a:r>
            <a:endParaRPr lang="ru-RU" sz="100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436</Words>
  <Application>Microsoft Office PowerPoint</Application>
  <PresentationFormat>Экран (16:9)</PresentationFormat>
  <Paragraphs>89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Times New Roman</vt:lpstr>
      <vt:lpstr>Hanken Grotesk</vt:lpstr>
      <vt:lpstr>Arial Black</vt:lpstr>
      <vt:lpstr>Arial</vt:lpstr>
      <vt:lpstr>Figtree Black</vt:lpstr>
      <vt:lpstr>Segoe UI Black</vt:lpstr>
      <vt:lpstr>Lato</vt:lpstr>
      <vt:lpstr>Elegant Black &amp; White Thesis Defense by Slidesgo</vt:lpstr>
      <vt:lpstr>Презентация PowerPoint</vt:lpstr>
      <vt:lpstr>Актуальность и проблема</vt:lpstr>
      <vt:lpstr>Цель</vt:lpstr>
      <vt:lpstr>Задачи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Перспективы дальнейшего развития</vt:lpstr>
      <vt:lpstr>Итоги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дополнительных систем ЛА (Летательных Аппаратов), предотвращающих срыв воздушного потока (сваливание)</dc:title>
  <dc:creator>user</dc:creator>
  <cp:lastModifiedBy>user</cp:lastModifiedBy>
  <cp:revision>61</cp:revision>
  <dcterms:modified xsi:type="dcterms:W3CDTF">2024-04-19T19:36:48Z</dcterms:modified>
</cp:coreProperties>
</file>